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96" r:id="rId5"/>
    <p:sldId id="29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90" r:id="rId24"/>
    <p:sldId id="276" r:id="rId25"/>
    <p:sldId id="278" r:id="rId26"/>
    <p:sldId id="279" r:id="rId27"/>
    <p:sldId id="280" r:id="rId28"/>
    <p:sldId id="281" r:id="rId29"/>
    <p:sldId id="282" r:id="rId30"/>
    <p:sldId id="291" r:id="rId31"/>
    <p:sldId id="283" r:id="rId32"/>
    <p:sldId id="284" r:id="rId33"/>
    <p:sldId id="285" r:id="rId34"/>
    <p:sldId id="286" r:id="rId35"/>
    <p:sldId id="288" r:id="rId36"/>
    <p:sldId id="298" r:id="rId37"/>
    <p:sldId id="289" r:id="rId38"/>
    <p:sldId id="287" r:id="rId39"/>
    <p:sldId id="292" r:id="rId40"/>
    <p:sldId id="256" r:id="rId41"/>
    <p:sldId id="293" r:id="rId42"/>
    <p:sldId id="294" r:id="rId43"/>
    <p:sldId id="29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4EF1-F546-44EB-9F94-3D0B2085A21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D863-55EA-4CDE-B9F4-6E4A3E62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6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4EF1-F546-44EB-9F94-3D0B2085A21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D863-55EA-4CDE-B9F4-6E4A3E62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1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4EF1-F546-44EB-9F94-3D0B2085A21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D863-55EA-4CDE-B9F4-6E4A3E62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6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4EF1-F546-44EB-9F94-3D0B2085A21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D863-55EA-4CDE-B9F4-6E4A3E62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7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4EF1-F546-44EB-9F94-3D0B2085A21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D863-55EA-4CDE-B9F4-6E4A3E62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4EF1-F546-44EB-9F94-3D0B2085A21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D863-55EA-4CDE-B9F4-6E4A3E62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3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4EF1-F546-44EB-9F94-3D0B2085A21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D863-55EA-4CDE-B9F4-6E4A3E62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8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4EF1-F546-44EB-9F94-3D0B2085A21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D863-55EA-4CDE-B9F4-6E4A3E62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1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4EF1-F546-44EB-9F94-3D0B2085A21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D863-55EA-4CDE-B9F4-6E4A3E62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4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4EF1-F546-44EB-9F94-3D0B2085A21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D863-55EA-4CDE-B9F4-6E4A3E62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0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4EF1-F546-44EB-9F94-3D0B2085A21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5D863-55EA-4CDE-B9F4-6E4A3E62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4EF1-F546-44EB-9F94-3D0B2085A210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5D863-55EA-4CDE-B9F4-6E4A3E620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2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 Have Results!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Can you trust on them?</a:t>
            </a:r>
          </a:p>
          <a:p>
            <a:r>
              <a:rPr lang="pt-BR" sz="2000" dirty="0" smtClean="0"/>
              <a:t>- Diogo Pacheco 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40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009775"/>
            <a:ext cx="8779409" cy="4981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063" t="19697"/>
          <a:stretch/>
        </p:blipFill>
        <p:spPr>
          <a:xfrm>
            <a:off x="2800349" y="-119062"/>
            <a:ext cx="6905625" cy="2271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7264" b="26599"/>
          <a:stretch/>
        </p:blipFill>
        <p:spPr>
          <a:xfrm>
            <a:off x="152400" y="38100"/>
            <a:ext cx="2152650" cy="20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009775"/>
            <a:ext cx="8779409" cy="4981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063" t="19697"/>
          <a:stretch/>
        </p:blipFill>
        <p:spPr>
          <a:xfrm>
            <a:off x="2800349" y="-119062"/>
            <a:ext cx="6905625" cy="2271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7264" b="26599"/>
          <a:stretch/>
        </p:blipFill>
        <p:spPr>
          <a:xfrm>
            <a:off x="152400" y="38100"/>
            <a:ext cx="2152650" cy="2076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50" y="2869257"/>
            <a:ext cx="8129587" cy="39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63" t="19697"/>
          <a:stretch/>
        </p:blipFill>
        <p:spPr>
          <a:xfrm>
            <a:off x="2800349" y="-119062"/>
            <a:ext cx="6905625" cy="2271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7264" b="26599"/>
          <a:stretch/>
        </p:blipFill>
        <p:spPr>
          <a:xfrm>
            <a:off x="152400" y="38100"/>
            <a:ext cx="2152650" cy="2076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2219325"/>
            <a:ext cx="98869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63" t="19697"/>
          <a:stretch/>
        </p:blipFill>
        <p:spPr>
          <a:xfrm>
            <a:off x="2800349" y="-119062"/>
            <a:ext cx="6905625" cy="2271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7264" b="26599"/>
          <a:stretch/>
        </p:blipFill>
        <p:spPr>
          <a:xfrm>
            <a:off x="152400" y="38100"/>
            <a:ext cx="2152650" cy="2076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2219325"/>
            <a:ext cx="9886950" cy="4552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611" y="2924175"/>
            <a:ext cx="4019550" cy="392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161" y="3024187"/>
            <a:ext cx="39433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0"/>
            <a:ext cx="7524750" cy="255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2390775"/>
            <a:ext cx="95440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0"/>
            <a:ext cx="7524750" cy="255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2390775"/>
            <a:ext cx="9544050" cy="4467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643" y="1276350"/>
            <a:ext cx="7796213" cy="504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52387"/>
            <a:ext cx="76009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52387"/>
            <a:ext cx="7600950" cy="675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590675"/>
            <a:ext cx="92011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52387"/>
            <a:ext cx="7600950" cy="675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1495425"/>
            <a:ext cx="92583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Why?</a:t>
            </a:r>
          </a:p>
          <a:p>
            <a:r>
              <a:rPr lang="pt-BR" dirty="0" smtClean="0"/>
              <a:t>How?</a:t>
            </a:r>
          </a:p>
          <a:p>
            <a:r>
              <a:rPr lang="pt-BR" dirty="0" smtClean="0"/>
              <a:t>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What?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How much data to characterize a user?</a:t>
            </a:r>
          </a:p>
          <a:p>
            <a:r>
              <a:rPr lang="pt-BR" dirty="0" smtClean="0"/>
              <a:t>Can I trust on user’s preference?</a:t>
            </a:r>
          </a:p>
          <a:p>
            <a:r>
              <a:rPr lang="pt-BR" dirty="0" smtClean="0"/>
              <a:t>How many users to characterize entities?</a:t>
            </a:r>
          </a:p>
          <a:p>
            <a:r>
              <a:rPr lang="pt-BR" dirty="0" smtClean="0"/>
              <a:t>Is that true for all datasets?</a:t>
            </a:r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Dataset: Brazilian 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28 Mi Tweets</a:t>
            </a:r>
          </a:p>
          <a:p>
            <a:r>
              <a:rPr lang="pt-BR" dirty="0" smtClean="0"/>
              <a:t>1 Mi Users</a:t>
            </a:r>
          </a:p>
          <a:p>
            <a:r>
              <a:rPr lang="pt-BR" dirty="0" smtClean="0"/>
              <a:t>425 Tracked Entities (Clubs)</a:t>
            </a:r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2400" i="1" dirty="0" smtClean="0"/>
              <a:t>Previously: 20 clubs, 70 languages, and 6 organs.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81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Exploratory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Patterns</a:t>
            </a:r>
          </a:p>
          <a:p>
            <a:r>
              <a:rPr lang="pt-BR" dirty="0" smtClean="0"/>
              <a:t>Data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98" y="0"/>
            <a:ext cx="770885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59951" y="1859339"/>
            <a:ext cx="17081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Min Tweets:</a:t>
            </a:r>
            <a:endParaRPr lang="en-US" sz="1400" dirty="0"/>
          </a:p>
          <a:p>
            <a:pPr algn="ctr"/>
            <a:r>
              <a:rPr lang="pt-BR" sz="1400" dirty="0" smtClean="0"/>
              <a:t>1</a:t>
            </a:r>
          </a:p>
          <a:p>
            <a:pPr algn="ctr"/>
            <a:endParaRPr lang="pt-BR" sz="1000" dirty="0" smtClean="0"/>
          </a:p>
          <a:p>
            <a:pPr algn="ctr"/>
            <a:r>
              <a:rPr lang="pt-BR" sz="1400" dirty="0" smtClean="0"/>
              <a:t>3</a:t>
            </a:r>
          </a:p>
          <a:p>
            <a:pPr algn="ctr"/>
            <a:endParaRPr lang="pt-BR" sz="800" dirty="0" smtClean="0"/>
          </a:p>
          <a:p>
            <a:pPr algn="ctr"/>
            <a:r>
              <a:rPr lang="pt-BR" sz="1400" dirty="0" smtClean="0"/>
              <a:t>5</a:t>
            </a:r>
          </a:p>
          <a:p>
            <a:pPr algn="ctr"/>
            <a:endParaRPr lang="pt-BR" sz="800" dirty="0" smtClean="0"/>
          </a:p>
          <a:p>
            <a:pPr algn="ctr"/>
            <a:r>
              <a:rPr lang="pt-BR" sz="1400" dirty="0" smtClean="0"/>
              <a:t>7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15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30</a:t>
            </a:r>
          </a:p>
          <a:p>
            <a:pPr algn="ctr"/>
            <a:endParaRPr lang="pt-BR" sz="800" dirty="0" smtClean="0"/>
          </a:p>
          <a:p>
            <a:pPr algn="ctr"/>
            <a:r>
              <a:rPr lang="pt-BR" sz="1400" dirty="0" smtClean="0"/>
              <a:t>50</a:t>
            </a:r>
          </a:p>
          <a:p>
            <a:pPr algn="ctr"/>
            <a:endParaRPr lang="pt-BR" sz="1000" dirty="0" smtClean="0"/>
          </a:p>
          <a:p>
            <a:pPr algn="ctr"/>
            <a:r>
              <a:rPr lang="pt-BR" sz="1400" dirty="0" smtClean="0"/>
              <a:t>100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7523" y="2653009"/>
            <a:ext cx="2768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Entities</a:t>
            </a:r>
          </a:p>
          <a:p>
            <a:r>
              <a:rPr lang="pt-BR" dirty="0" smtClean="0"/>
              <a:t>Filter: min #tweets (colors)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98" y="0"/>
            <a:ext cx="77088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59951" y="1859339"/>
            <a:ext cx="17081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Min Tweets:</a:t>
            </a:r>
            <a:endParaRPr lang="en-US" sz="1400" dirty="0"/>
          </a:p>
          <a:p>
            <a:pPr algn="ctr"/>
            <a:r>
              <a:rPr lang="pt-BR" sz="1400" dirty="0" smtClean="0"/>
              <a:t>1</a:t>
            </a:r>
          </a:p>
          <a:p>
            <a:pPr algn="ctr"/>
            <a:endParaRPr lang="pt-BR" sz="1000" dirty="0" smtClean="0"/>
          </a:p>
          <a:p>
            <a:pPr algn="ctr"/>
            <a:r>
              <a:rPr lang="pt-BR" sz="1400" dirty="0" smtClean="0"/>
              <a:t>3</a:t>
            </a:r>
          </a:p>
          <a:p>
            <a:pPr algn="ctr"/>
            <a:endParaRPr lang="pt-BR" sz="800" dirty="0" smtClean="0"/>
          </a:p>
          <a:p>
            <a:pPr algn="ctr"/>
            <a:r>
              <a:rPr lang="pt-BR" sz="1400" dirty="0" smtClean="0"/>
              <a:t>5</a:t>
            </a:r>
          </a:p>
          <a:p>
            <a:pPr algn="ctr"/>
            <a:endParaRPr lang="pt-BR" sz="800" dirty="0" smtClean="0"/>
          </a:p>
          <a:p>
            <a:pPr algn="ctr"/>
            <a:r>
              <a:rPr lang="pt-BR" sz="1400" dirty="0" smtClean="0"/>
              <a:t>7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15</a:t>
            </a:r>
          </a:p>
          <a:p>
            <a:pPr algn="ctr"/>
            <a:endParaRPr lang="pt-BR" sz="1400" dirty="0" smtClean="0"/>
          </a:p>
          <a:p>
            <a:pPr algn="ctr"/>
            <a:r>
              <a:rPr lang="pt-BR" sz="1400" dirty="0" smtClean="0"/>
              <a:t>30</a:t>
            </a:r>
          </a:p>
          <a:p>
            <a:pPr algn="ctr"/>
            <a:endParaRPr lang="pt-BR" sz="800" dirty="0" smtClean="0"/>
          </a:p>
          <a:p>
            <a:pPr algn="ctr"/>
            <a:r>
              <a:rPr lang="pt-BR" sz="1400" dirty="0" smtClean="0"/>
              <a:t>50</a:t>
            </a:r>
          </a:p>
          <a:p>
            <a:pPr algn="ctr"/>
            <a:endParaRPr lang="pt-BR" sz="1000" dirty="0" smtClean="0"/>
          </a:p>
          <a:p>
            <a:pPr algn="ctr"/>
            <a:r>
              <a:rPr lang="pt-BR" sz="1400" dirty="0" smtClean="0"/>
              <a:t>100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7523" y="2653009"/>
            <a:ext cx="2768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Entities</a:t>
            </a:r>
          </a:p>
          <a:p>
            <a:r>
              <a:rPr lang="pt-BR" dirty="0" smtClean="0"/>
              <a:t>Filter: min #tweets (colors)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906"/>
            <a:ext cx="12192000" cy="36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61" y="179124"/>
            <a:ext cx="6226816" cy="30784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061" y="3558649"/>
            <a:ext cx="6230560" cy="3080276"/>
          </a:xfrm>
        </p:spPr>
      </p:pic>
    </p:spTree>
    <p:extLst>
      <p:ext uri="{BB962C8B-B14F-4D97-AF65-F5344CB8AC3E}">
        <p14:creationId xmlns:p14="http://schemas.microsoft.com/office/powerpoint/2010/main" val="13191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97" y="945584"/>
            <a:ext cx="7926606" cy="49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71551"/>
            <a:ext cx="9700824" cy="51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Why?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Checking our characterization</a:t>
            </a:r>
          </a:p>
          <a:p>
            <a:r>
              <a:rPr lang="pt-BR" dirty="0" smtClean="0"/>
              <a:t>Very different behaviors </a:t>
            </a:r>
          </a:p>
          <a:p>
            <a:endParaRPr lang="pt-BR" dirty="0"/>
          </a:p>
          <a:p>
            <a:r>
              <a:rPr lang="pt-BR" dirty="0" smtClean="0"/>
              <a:t>Stable ≠ Invariant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1" y="1056806"/>
            <a:ext cx="11356387" cy="4115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550" y="361950"/>
            <a:ext cx="313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Sample of 500 users per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1" y="1056806"/>
            <a:ext cx="11356387" cy="4115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550" y="361950"/>
            <a:ext cx="313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Sample of 500 users per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4423028"/>
            <a:ext cx="3748236" cy="2558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7318" y="5272314"/>
            <a:ext cx="15279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1222222222...</a:t>
            </a:r>
          </a:p>
          <a:p>
            <a:r>
              <a:rPr lang="pt-BR" dirty="0" smtClean="0"/>
              <a:t>1233333333...</a:t>
            </a:r>
          </a:p>
          <a:p>
            <a:r>
              <a:rPr lang="pt-BR" dirty="0" smtClean="0"/>
              <a:t>1234444444...</a:t>
            </a:r>
          </a:p>
          <a:p>
            <a:r>
              <a:rPr lang="pt-BR" dirty="0" smtClean="0"/>
              <a:t>1234555555...</a:t>
            </a:r>
          </a:p>
          <a:p>
            <a:r>
              <a:rPr lang="pt-BR" dirty="0" smtClean="0"/>
              <a:t>1234566666...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44"/>
          <a:stretch/>
        </p:blipFill>
        <p:spPr>
          <a:xfrm>
            <a:off x="311362" y="1971674"/>
            <a:ext cx="11728452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49861"/>
          <a:stretch/>
        </p:blipFill>
        <p:spPr>
          <a:xfrm>
            <a:off x="180975" y="1847849"/>
            <a:ext cx="11876345" cy="19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" b="78889"/>
          <a:stretch/>
        </p:blipFill>
        <p:spPr>
          <a:xfrm>
            <a:off x="795186" y="2438399"/>
            <a:ext cx="9729938" cy="1991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0" t="48750" r="-155" b="36111"/>
          <a:stretch/>
        </p:blipFill>
        <p:spPr>
          <a:xfrm>
            <a:off x="10525124" y="2914915"/>
            <a:ext cx="828675" cy="1038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3" t="97081" r="48300" b="419"/>
          <a:stretch/>
        </p:blipFill>
        <p:spPr>
          <a:xfrm>
            <a:off x="5505449" y="4343932"/>
            <a:ext cx="838201" cy="171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37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50" y="0"/>
            <a:ext cx="784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61" y="0"/>
            <a:ext cx="7552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4"/>
          <a:stretch/>
        </p:blipFill>
        <p:spPr>
          <a:xfrm>
            <a:off x="1285661" y="1762124"/>
            <a:ext cx="10325527" cy="3457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3754" y="1209675"/>
            <a:ext cx="675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Different users: avg(R1) – avg(R2)...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1721" y="5402816"/>
            <a:ext cx="4536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Same user</a:t>
            </a:r>
            <a:r>
              <a:rPr lang="pt-BR" dirty="0" smtClean="0"/>
              <a:t>: avg(R1 – R2)...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Entity (Aggregation)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What is expected when we aggregate “instability”?</a:t>
            </a:r>
          </a:p>
          <a:p>
            <a:pPr lvl="1"/>
            <a:r>
              <a:rPr lang="pt-BR" dirty="0" smtClean="0"/>
              <a:t>More instability or the emergence of stability?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932" y="2762827"/>
            <a:ext cx="6143625" cy="1219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76300" y="3737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Confirmation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6" y="0"/>
            <a:ext cx="10325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3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487"/>
            <a:ext cx="12192000" cy="34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2600" cy="435133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Be vigilant, don’t forget hindsight and confirmation biases.</a:t>
            </a:r>
          </a:p>
          <a:p>
            <a:r>
              <a:rPr lang="pt-BR" dirty="0" smtClean="0"/>
              <a:t>Check whether or data make sense (exploratory analysis).</a:t>
            </a:r>
          </a:p>
          <a:p>
            <a:endParaRPr lang="pt-BR" dirty="0" smtClean="0"/>
          </a:p>
          <a:p>
            <a:r>
              <a:rPr lang="en-US" dirty="0" smtClean="0"/>
              <a:t>Bhattacharya distance X Spearman correlation</a:t>
            </a:r>
          </a:p>
          <a:p>
            <a:r>
              <a:rPr lang="pt-BR" dirty="0" smtClean="0"/>
              <a:t>Most users have 1</a:t>
            </a:r>
            <a:r>
              <a:rPr lang="pt-BR" baseline="30000" dirty="0" smtClean="0"/>
              <a:t>st</a:t>
            </a:r>
            <a:r>
              <a:rPr lang="pt-BR" dirty="0" smtClean="0"/>
              <a:t> and 2</a:t>
            </a:r>
            <a:r>
              <a:rPr lang="pt-BR" baseline="30000" dirty="0" smtClean="0"/>
              <a:t>nd</a:t>
            </a:r>
            <a:r>
              <a:rPr lang="pt-BR" dirty="0" smtClean="0"/>
              <a:t> rank positions stable</a:t>
            </a:r>
          </a:p>
          <a:p>
            <a:endParaRPr lang="pt-BR" dirty="0"/>
          </a:p>
          <a:p>
            <a:r>
              <a:rPr lang="pt-BR" dirty="0" smtClean="0"/>
              <a:t>The user sample sizes influence more on #entities than in their quality.</a:t>
            </a:r>
          </a:p>
          <a:p>
            <a:r>
              <a:rPr lang="pt-BR" dirty="0" smtClean="0"/>
              <a:t>Further analysis on temporal effects because of Chapecoense.</a:t>
            </a:r>
          </a:p>
          <a:p>
            <a:r>
              <a:rPr lang="pt-BR" dirty="0" smtClean="0"/>
              <a:t>Replicate to other datasets.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Hindsight Bias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81" y="2434494"/>
            <a:ext cx="61817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Can we use social media data to understand society?</a:t>
            </a:r>
          </a:p>
          <a:p>
            <a:r>
              <a:rPr lang="pt-BR" dirty="0" smtClean="0"/>
              <a:t>Can we use online footprints to characterize users?</a:t>
            </a:r>
          </a:p>
          <a:p>
            <a:endParaRPr lang="pt-BR" dirty="0"/>
          </a:p>
          <a:p>
            <a:r>
              <a:rPr lang="pt-BR" dirty="0" smtClean="0"/>
              <a:t>We proposed a methodology to characterize users based on the frequency of attention given to a set of entities.</a:t>
            </a:r>
          </a:p>
          <a:p>
            <a:r>
              <a:rPr lang="pt-BR" dirty="0" smtClean="0"/>
              <a:t>Users ~ entities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313531"/>
            <a:ext cx="882967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4" y="1575594"/>
            <a:ext cx="8153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313531"/>
            <a:ext cx="882967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4" y="1575594"/>
            <a:ext cx="81534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" y="2690813"/>
            <a:ext cx="7229475" cy="37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313531"/>
            <a:ext cx="882967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74" y="1575594"/>
            <a:ext cx="81534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" y="2690813"/>
            <a:ext cx="7229475" cy="3787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830" y="2892823"/>
            <a:ext cx="4404883" cy="30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314</Words>
  <Application>Microsoft Office PowerPoint</Application>
  <PresentationFormat>Widescreen</PresentationFormat>
  <Paragraphs>98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I Have Results!</vt:lpstr>
      <vt:lpstr>Outline</vt:lpstr>
      <vt:lpstr>Why?</vt:lpstr>
      <vt:lpstr>PowerPoint Presentation</vt:lpstr>
      <vt:lpstr>Hindsight Bias</vt:lpstr>
      <vt:lpstr>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How?</vt:lpstr>
      <vt:lpstr>PowerPoint Presentation</vt:lpstr>
      <vt:lpstr>PowerPoint Presentation</vt:lpstr>
      <vt:lpstr>PowerPoint Presentation</vt:lpstr>
      <vt:lpstr>What?</vt:lpstr>
      <vt:lpstr>PowerPoint Presentation</vt:lpstr>
      <vt:lpstr>Dataset: Brazilian Football</vt:lpstr>
      <vt:lpstr>Exploratory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Entity (Aggregation) Analysis</vt:lpstr>
      <vt:lpstr>PowerPoint Presentation</vt:lpstr>
      <vt:lpstr>PowerPoint Presentation</vt:lpstr>
      <vt:lpstr>Summary</vt:lpstr>
      <vt:lpstr>Questions?</vt:lpstr>
    </vt:vector>
  </TitlesOfParts>
  <Company>FIT Computer Sciences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Diogo Ferreira Pacheco</dc:creator>
  <cp:lastModifiedBy>Diogo Ferreira Pacheco</cp:lastModifiedBy>
  <cp:revision>27</cp:revision>
  <dcterms:created xsi:type="dcterms:W3CDTF">2017-05-04T20:08:04Z</dcterms:created>
  <dcterms:modified xsi:type="dcterms:W3CDTF">2017-05-05T16:47:41Z</dcterms:modified>
</cp:coreProperties>
</file>